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59" r:id="rId3"/>
    <p:sldId id="262" r:id="rId4"/>
    <p:sldId id="260" r:id="rId5"/>
    <p:sldId id="263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980C3-24C5-4438-A71B-1D7A6315F40F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A97B4-1E08-4C29-B6AC-C194D2E0C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339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97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55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63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72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37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07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8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1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0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90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01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60663-09B5-4648-9816-A5B5DD9AD328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DCEE4-7F3D-4CC0-9949-D4AAF5A50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3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referio.com/" TargetMode="External"/><Relationship Id="rId2" Type="http://schemas.openxmlformats.org/officeDocument/2006/relationships/hyperlink" Target="mailto:asalov@Pereferio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</a:rPr>
              <a:t>LTD</a:t>
            </a:r>
            <a:r>
              <a:rPr lang="ru-RU" b="1" dirty="0" smtClean="0"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</a:rPr>
              <a:t> «</a:t>
            </a:r>
            <a:r>
              <a:rPr lang="en-US" b="1" dirty="0" smtClean="0"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</a:rPr>
              <a:t>PEREFERIO</a:t>
            </a:r>
            <a:r>
              <a:rPr lang="ru-RU" b="1" dirty="0" smtClean="0"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</a:rPr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0000"/>
                </a:solidFill>
              </a:rPr>
              <a:t>Despite the difficulties in the implementation of the Customer's project ideas, we embody the idea into reality</a:t>
            </a:r>
            <a:endParaRPr lang="ru-RU" b="1" i="1" dirty="0" smtClean="0">
              <a:solidFill>
                <a:srgbClr val="FF0000"/>
              </a:solidFill>
            </a:endParaRPr>
          </a:p>
        </p:txBody>
      </p:sp>
      <p:pic>
        <p:nvPicPr>
          <p:cNvPr id="4" name="Рисунок 3" descr="Image result for ÑÐµÑÑÐ°ÐµÐ´ÐµÑ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768" y="795038"/>
            <a:ext cx="851556" cy="8351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200" y="516626"/>
            <a:ext cx="3081674" cy="16625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26" y="612250"/>
            <a:ext cx="2861382" cy="15669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200" y="4429918"/>
            <a:ext cx="3081674" cy="21285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25" y="4429919"/>
            <a:ext cx="2861383" cy="212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	</a:t>
            </a:r>
            <a:r>
              <a:rPr lang="en-US" b="1" dirty="0" smtClean="0">
                <a:latin typeface="+mn-lt"/>
              </a:rPr>
              <a:t>	Our main engineering services: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z="2600" dirty="0" smtClean="0">
                <a:effectLst/>
              </a:rPr>
              <a:t>Design documentation and estimate documentation;</a:t>
            </a:r>
            <a:endParaRPr lang="ru-RU" sz="2600" dirty="0" smtClean="0">
              <a:effectLst/>
            </a:endParaRPr>
          </a:p>
          <a:p>
            <a:pPr lvl="0"/>
            <a:r>
              <a:rPr lang="en-US" sz="2600" dirty="0" smtClean="0">
                <a:effectLst/>
              </a:rPr>
              <a:t>Conceptual design, multimedia, and  project documentation of stage P;</a:t>
            </a:r>
            <a:endParaRPr lang="ru-RU" sz="2600" dirty="0" smtClean="0">
              <a:effectLst/>
            </a:endParaRPr>
          </a:p>
          <a:p>
            <a:pPr lvl="0"/>
            <a:r>
              <a:rPr lang="en-US" sz="2600" dirty="0" smtClean="0">
                <a:effectLst/>
              </a:rPr>
              <a:t>Management of construction works on the all cycles of work execution;</a:t>
            </a:r>
            <a:endParaRPr lang="ru-RU" sz="2600" dirty="0" smtClean="0">
              <a:effectLst/>
            </a:endParaRPr>
          </a:p>
          <a:p>
            <a:pPr lvl="0"/>
            <a:r>
              <a:rPr lang="en-US" sz="2600" dirty="0" smtClean="0">
                <a:effectLst/>
              </a:rPr>
              <a:t>Supervision of construction activity by certified engineers;</a:t>
            </a:r>
            <a:endParaRPr lang="ru-RU" sz="2600" dirty="0" smtClean="0">
              <a:effectLst/>
            </a:endParaRPr>
          </a:p>
          <a:p>
            <a:pPr lvl="0"/>
            <a:r>
              <a:rPr lang="en-US" sz="2600" dirty="0" smtClean="0">
                <a:effectLst/>
              </a:rPr>
              <a:t>Author's supervision;</a:t>
            </a:r>
            <a:endParaRPr lang="ru-RU" sz="2600" dirty="0" smtClean="0">
              <a:effectLst/>
            </a:endParaRPr>
          </a:p>
          <a:p>
            <a:pPr lvl="0"/>
            <a:r>
              <a:rPr lang="en-US" sz="2600" dirty="0" smtClean="0">
                <a:effectLst/>
              </a:rPr>
              <a:t>Obtaining optimal technical conditions</a:t>
            </a:r>
            <a:endParaRPr lang="ru-RU" sz="2600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lvl="0" indent="0">
              <a:buNone/>
            </a:pPr>
            <a:endParaRPr lang="ru-RU" dirty="0" smtClean="0">
              <a:effectLst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935" y="1621410"/>
            <a:ext cx="3978110" cy="2253006"/>
          </a:xfrm>
          <a:prstGeom prst="rect">
            <a:avLst/>
          </a:prstGeom>
        </p:spPr>
      </p:pic>
      <p:pic>
        <p:nvPicPr>
          <p:cNvPr id="7" name="Рисунок 6" descr="Image result for ÑÐµÑÑÐ°ÐµÐ´ÐµÑ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940" y="610348"/>
            <a:ext cx="851556" cy="8351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936" y="4009352"/>
            <a:ext cx="3978110" cy="230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7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Budgeting  and scheduling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2192" y="1787918"/>
            <a:ext cx="5181600" cy="4351338"/>
          </a:xfrm>
        </p:spPr>
        <p:txBody>
          <a:bodyPr/>
          <a:lstStyle/>
          <a:p>
            <a:pPr lvl="0"/>
            <a:r>
              <a:rPr lang="en-US" dirty="0" smtClean="0"/>
              <a:t>Approval of project documentation in state control and supervision bodies;</a:t>
            </a:r>
            <a:endParaRPr lang="ru-RU" dirty="0" smtClean="0"/>
          </a:p>
          <a:p>
            <a:pPr lvl="0"/>
            <a:r>
              <a:rPr lang="en-US" dirty="0" smtClean="0"/>
              <a:t>Expert conclusions on design decisions;</a:t>
            </a:r>
            <a:endParaRPr lang="ru-RU" dirty="0" smtClean="0"/>
          </a:p>
          <a:p>
            <a:pPr lvl="0"/>
            <a:r>
              <a:rPr lang="en-US" dirty="0" smtClean="0"/>
              <a:t>Budgeting of projects at different stages of development;</a:t>
            </a:r>
            <a:endParaRPr lang="ru-RU" dirty="0" smtClean="0"/>
          </a:p>
          <a:p>
            <a:pPr lvl="0"/>
            <a:r>
              <a:rPr lang="en-US" dirty="0" smtClean="0"/>
              <a:t>Tender processing with strong regulation and supervision;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265" y="1690688"/>
            <a:ext cx="5141536" cy="269277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265" y="4374037"/>
            <a:ext cx="5141535" cy="2224726"/>
          </a:xfrm>
          <a:prstGeom prst="rect">
            <a:avLst/>
          </a:prstGeom>
        </p:spPr>
      </p:pic>
      <p:pic>
        <p:nvPicPr>
          <p:cNvPr id="7" name="Рисунок 6" descr="Image result for ÑÐµÑÑÐ°ÐµÐ´ÐµÑ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099" y="486629"/>
            <a:ext cx="851556" cy="8351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0116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+mn-lt"/>
              </a:rPr>
              <a:t>Technical modernization of buildings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Re-equipment </a:t>
            </a:r>
            <a:r>
              <a:rPr lang="en-US" dirty="0"/>
              <a:t>and re-planning </a:t>
            </a:r>
            <a:r>
              <a:rPr lang="en-US" dirty="0" smtClean="0"/>
              <a:t>buildings</a:t>
            </a:r>
          </a:p>
          <a:p>
            <a:r>
              <a:rPr lang="en-US" dirty="0"/>
              <a:t>R</a:t>
            </a:r>
            <a:r>
              <a:rPr lang="en-US" dirty="0" smtClean="0"/>
              <a:t>eplacement of the roof of buildings and structures</a:t>
            </a:r>
          </a:p>
          <a:p>
            <a:r>
              <a:rPr lang="en-US" dirty="0"/>
              <a:t>T</a:t>
            </a:r>
            <a:r>
              <a:rPr lang="en-US" dirty="0" smtClean="0"/>
              <a:t>echnical re-equipment of heating and ventilation systems</a:t>
            </a:r>
          </a:p>
          <a:p>
            <a:r>
              <a:rPr lang="en-US" dirty="0" smtClean="0"/>
              <a:t>Demolition and dismantling of buildings and structures</a:t>
            </a:r>
          </a:p>
        </p:txBody>
      </p:sp>
      <p:pic>
        <p:nvPicPr>
          <p:cNvPr id="5" name="Рисунок 4" descr="Image result for ÑÐµÑÑÐ°ÐµÐ´ÐµÑ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099" y="486629"/>
            <a:ext cx="851556" cy="8351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55" y="3903833"/>
            <a:ext cx="5181600" cy="2051697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55" y="1443250"/>
            <a:ext cx="5181601" cy="2460584"/>
          </a:xfrm>
        </p:spPr>
      </p:pic>
    </p:spTree>
    <p:extLst>
      <p:ext uri="{BB962C8B-B14F-4D97-AF65-F5344CB8AC3E}">
        <p14:creationId xmlns:p14="http://schemas.microsoft.com/office/powerpoint/2010/main" val="181650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Finishing and furnishing works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Decorating and furnishing of </a:t>
            </a:r>
            <a:r>
              <a:rPr lang="en-US" dirty="0" smtClean="0"/>
              <a:t>premises</a:t>
            </a:r>
            <a:r>
              <a:rPr lang="en-US" dirty="0"/>
              <a:t>;</a:t>
            </a:r>
          </a:p>
          <a:p>
            <a:r>
              <a:rPr lang="en-US" dirty="0" smtClean="0"/>
              <a:t>Landscaping;</a:t>
            </a:r>
            <a:endParaRPr lang="en-US" dirty="0"/>
          </a:p>
          <a:p>
            <a:r>
              <a:rPr lang="en-US" dirty="0"/>
              <a:t>Installation of  unhindered access to objects for disabled</a:t>
            </a:r>
            <a:r>
              <a:rPr lang="ru-RU" dirty="0"/>
              <a:t> </a:t>
            </a:r>
            <a:r>
              <a:rPr lang="en-US" dirty="0"/>
              <a:t>people</a:t>
            </a:r>
            <a:endParaRPr lang="ru-RU" dirty="0"/>
          </a:p>
          <a:p>
            <a:r>
              <a:rPr lang="en-US" dirty="0"/>
              <a:t>Furnishing of trading and office areas</a:t>
            </a:r>
          </a:p>
          <a:p>
            <a:r>
              <a:rPr lang="en-US" dirty="0"/>
              <a:t>Installation of solar systems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78" y="1825625"/>
            <a:ext cx="2988297" cy="18950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424" y="3855595"/>
            <a:ext cx="3199613" cy="22530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78" y="3855596"/>
            <a:ext cx="2988297" cy="2253008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422" y="1825624"/>
            <a:ext cx="3199615" cy="1895033"/>
          </a:xfrm>
        </p:spPr>
      </p:pic>
      <p:pic>
        <p:nvPicPr>
          <p:cNvPr id="11" name="Рисунок 10" descr="Image result for ÑÐµÑÑÐ°ÐµÐ´ÐµÑ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099" y="486629"/>
            <a:ext cx="851556" cy="8351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642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Participation of our</a:t>
            </a:r>
            <a:r>
              <a:rPr lang="ru-RU" sz="3600" b="1" dirty="0" smtClean="0"/>
              <a:t> </a:t>
            </a:r>
            <a:r>
              <a:rPr lang="en-US" sz="3600" b="1" dirty="0" smtClean="0"/>
              <a:t>staff in principal projects in Ukraine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52755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Hypermarkets “Leroy  Merlin” in Kyiv, and Odessa;</a:t>
            </a:r>
          </a:p>
          <a:p>
            <a:r>
              <a:rPr lang="en-US" sz="2400" dirty="0" smtClean="0"/>
              <a:t>Construction and reconstruction chain  restaurants “McDonald’s” in </a:t>
            </a:r>
            <a:r>
              <a:rPr lang="en-US" sz="2400" dirty="0" smtClean="0"/>
              <a:t>Ukraine</a:t>
            </a:r>
            <a:r>
              <a:rPr lang="ru-RU" sz="2400" dirty="0" smtClean="0"/>
              <a:t> 20</a:t>
            </a:r>
            <a:r>
              <a:rPr lang="en-US" sz="2400" dirty="0" smtClean="0"/>
              <a:t>0</a:t>
            </a:r>
            <a:r>
              <a:rPr lang="ru-RU" sz="2400" dirty="0" smtClean="0"/>
              <a:t>3-2006</a:t>
            </a:r>
            <a:r>
              <a:rPr lang="en-US" sz="2400" dirty="0" smtClean="0"/>
              <a:t>years; </a:t>
            </a:r>
            <a:endParaRPr lang="en-US" sz="2400" dirty="0" smtClean="0"/>
          </a:p>
          <a:p>
            <a:r>
              <a:rPr lang="en-US" sz="2400" dirty="0" smtClean="0"/>
              <a:t>Construction “Porsche Center”  on Boryspol highway</a:t>
            </a:r>
          </a:p>
          <a:p>
            <a:r>
              <a:rPr lang="en-US" sz="2400" dirty="0" smtClean="0"/>
              <a:t>Reconstruction of Metro cash and carry in Kyiv</a:t>
            </a:r>
            <a:r>
              <a:rPr lang="ru-RU" sz="2400" dirty="0" smtClean="0"/>
              <a:t> (</a:t>
            </a:r>
            <a:r>
              <a:rPr lang="en-US" sz="2400" dirty="0" smtClean="0"/>
              <a:t>energy saving project);</a:t>
            </a:r>
          </a:p>
          <a:p>
            <a:r>
              <a:rPr lang="en-US" sz="2400" dirty="0" smtClean="0"/>
              <a:t>New supermarket Auschan in Kyiv</a:t>
            </a:r>
          </a:p>
          <a:p>
            <a:r>
              <a:rPr lang="en-US" sz="2400" dirty="0" smtClean="0"/>
              <a:t>Reconstruction office Johnson &amp; Johnson</a:t>
            </a: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5" name="Рисунок 4" descr="Image result for ÑÐµÑÑÐ°ÐµÐ´ÐµÑ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209" y="505483"/>
            <a:ext cx="851556" cy="8351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690688"/>
            <a:ext cx="2572210" cy="14144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0" y="1690688"/>
            <a:ext cx="2609850" cy="14144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240088"/>
            <a:ext cx="2572210" cy="13319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1" y="3240088"/>
            <a:ext cx="2609849" cy="133191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706957"/>
            <a:ext cx="2572210" cy="14842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0" y="4706937"/>
            <a:ext cx="2695575" cy="1484313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1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Participation of our</a:t>
            </a:r>
            <a:r>
              <a:rPr lang="ru-RU" sz="3600" b="1" dirty="0"/>
              <a:t> </a:t>
            </a:r>
            <a:r>
              <a:rPr lang="en-US" sz="3600" b="1" dirty="0"/>
              <a:t>staff in </a:t>
            </a:r>
            <a:r>
              <a:rPr lang="en-US" sz="3600" b="1" dirty="0" smtClean="0"/>
              <a:t>process of approval and purchasing service  for different  projects </a:t>
            </a:r>
            <a:r>
              <a:rPr lang="en-US" sz="3600" b="1" dirty="0"/>
              <a:t>in </a:t>
            </a:r>
            <a:r>
              <a:rPr lang="en-US" sz="3600" b="1" dirty="0" smtClean="0"/>
              <a:t>Ukraine</a:t>
            </a:r>
            <a:r>
              <a:rPr lang="en-US" sz="3600" b="1" dirty="0"/>
              <a:t/>
            </a:r>
            <a:br>
              <a:rPr lang="en-US" sz="3600" b="1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“Medicover”– medical center and maternity house in Lviv;</a:t>
            </a:r>
          </a:p>
          <a:p>
            <a:r>
              <a:rPr lang="en-US" dirty="0" smtClean="0"/>
              <a:t>“Leroy Merlin”  in Kyiv;</a:t>
            </a:r>
          </a:p>
          <a:p>
            <a:r>
              <a:rPr lang="en-US" dirty="0" smtClean="0"/>
              <a:t>“Ukrainian Retail” in Dnipro</a:t>
            </a:r>
          </a:p>
          <a:p>
            <a:r>
              <a:rPr lang="en-US" dirty="0" smtClean="0"/>
              <a:t>“Tetra Laval” in Kyiv</a:t>
            </a:r>
          </a:p>
          <a:p>
            <a:r>
              <a:rPr lang="en-US" dirty="0" smtClean="0"/>
              <a:t>“Phillip Morris” in Kharkov</a:t>
            </a:r>
          </a:p>
          <a:p>
            <a:r>
              <a:rPr lang="en-US" dirty="0" smtClean="0"/>
              <a:t>“Amstar Europe” in Kyiv</a:t>
            </a: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5" name="Объект 4" descr="Image result for ÑÐµÑÑÐ°ÐµÐ´ÐµÑ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435" y="914399"/>
            <a:ext cx="904973" cy="9112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5740924" y="2064470"/>
            <a:ext cx="5222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Our Permit service </a:t>
            </a:r>
            <a:r>
              <a:rPr lang="en-US" sz="1400" b="1" dirty="0"/>
              <a:t>has saved hundreds of thousands of dollars for our customers</a:t>
            </a:r>
            <a:r>
              <a:rPr lang="ru-RU" sz="1400" b="1" dirty="0"/>
              <a:t>, </a:t>
            </a:r>
            <a:r>
              <a:rPr lang="en-US" sz="1400" b="1" dirty="0"/>
              <a:t>and open property in time;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en-US" sz="1400" b="1" dirty="0"/>
              <a:t>Our main aim to receive permit for construction </a:t>
            </a:r>
            <a:r>
              <a:rPr lang="en-US" sz="1400" b="1" dirty="0" smtClean="0"/>
              <a:t>activity, ecological permission </a:t>
            </a:r>
            <a:r>
              <a:rPr lang="en-US" sz="1400" b="1" dirty="0"/>
              <a:t>and receive </a:t>
            </a:r>
            <a:r>
              <a:rPr lang="en-US" sz="1400" b="1" dirty="0" smtClean="0"/>
              <a:t>property certificate;</a:t>
            </a:r>
          </a:p>
          <a:p>
            <a:r>
              <a:rPr lang="en-US" sz="1400" b="1" dirty="0" smtClean="0"/>
              <a:t>Our purchasing service allowed to our clients economy huge amount of money. Our company have a special discounts with principal suppliers and producers of Ukraine;</a:t>
            </a:r>
            <a:endParaRPr lang="ru-RU" sz="1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045" y="1825624"/>
            <a:ext cx="4873658" cy="209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We are ready to new cooperation!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en-US" sz="1200" b="1" dirty="0" smtClean="0"/>
              <a:t>Ukraine, Kyiv, 03151, Molodogvardeyskaya street, 22 tel. +38 044 288 40 90, mob. +38 050 3116634, e-mail: </a:t>
            </a:r>
            <a:r>
              <a:rPr lang="en-US" sz="1200" b="1" dirty="0" smtClean="0">
                <a:hlinkClick r:id="rId2"/>
              </a:rPr>
              <a:t>asalov@Pereferio.com</a:t>
            </a:r>
            <a:r>
              <a:rPr lang="en-US" sz="1200" b="1" dirty="0" smtClean="0"/>
              <a:t/>
            </a:r>
            <a:br>
              <a:rPr lang="en-US" sz="1200" b="1" dirty="0" smtClean="0"/>
            </a:br>
            <a:r>
              <a:rPr lang="en-US" sz="1200" b="1" dirty="0" smtClean="0"/>
              <a:t>web: </a:t>
            </a:r>
            <a:r>
              <a:rPr lang="en-US" sz="1200" b="1" dirty="0" smtClean="0">
                <a:hlinkClick r:id="rId3"/>
              </a:rPr>
              <a:t>www.pereferio.com</a:t>
            </a:r>
            <a:r>
              <a:rPr lang="en-US" sz="1200" b="1" dirty="0" smtClean="0"/>
              <a:t/>
            </a:r>
            <a:br>
              <a:rPr lang="en-US" sz="1200" b="1" dirty="0" smtClean="0"/>
            </a:br>
            <a:r>
              <a:rPr lang="en-US" sz="1200" b="1" dirty="0" smtClean="0">
                <a:solidFill>
                  <a:srgbClr val="FF0000"/>
                </a:solidFill>
              </a:rPr>
              <a:t/>
            </a:r>
            <a:br>
              <a:rPr lang="en-US" sz="1200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652" y="2053038"/>
            <a:ext cx="5962650" cy="3971925"/>
          </a:xfrm>
        </p:spPr>
      </p:pic>
      <p:pic>
        <p:nvPicPr>
          <p:cNvPr id="4" name="Объект 4" descr="Image result for ÑÐµÑÑÐ°ÐµÐ´ÐµÑ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827" y="572293"/>
            <a:ext cx="904973" cy="9112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7493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9979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311</Words>
  <Application>Microsoft Office PowerPoint</Application>
  <PresentationFormat>Широкоэкранный</PresentationFormat>
  <Paragraphs>49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LTD «PEREFERIO»</vt:lpstr>
      <vt:lpstr>   Our main engineering services:</vt:lpstr>
      <vt:lpstr>Budgeting  and scheduling</vt:lpstr>
      <vt:lpstr>Technical modernization of buildings</vt:lpstr>
      <vt:lpstr>Finishing and furnishing works</vt:lpstr>
      <vt:lpstr>Participation of our staff in principal projects in Ukraine</vt:lpstr>
      <vt:lpstr>Participation of our staff in process of approval and purchasing service  for different  projects in Ukraine </vt:lpstr>
      <vt:lpstr>  We are ready to new cooperation! Ukraine, Kyiv, 03151, Molodogvardeyskaya street, 22 tel. +38 044 288 40 90, mob. +38 050 3116634, e-mail: asalov@Pereferio.com web: www.pereferio.com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PEREFERIO</dc:title>
  <dc:creator>Oleksandr Salov</dc:creator>
  <cp:lastModifiedBy>Oleksandr Salov</cp:lastModifiedBy>
  <cp:revision>51</cp:revision>
  <dcterms:created xsi:type="dcterms:W3CDTF">2020-01-14T19:57:29Z</dcterms:created>
  <dcterms:modified xsi:type="dcterms:W3CDTF">2020-01-16T07:11:46Z</dcterms:modified>
</cp:coreProperties>
</file>